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8"/>
  </p:handoutMasterIdLst>
  <p:sldIdLst>
    <p:sldId id="258" r:id="rId2"/>
    <p:sldId id="260" r:id="rId3"/>
    <p:sldId id="263" r:id="rId4"/>
    <p:sldId id="261" r:id="rId5"/>
    <p:sldId id="289" r:id="rId6"/>
    <p:sldId id="291" r:id="rId7"/>
    <p:sldId id="296" r:id="rId8"/>
    <p:sldId id="290" r:id="rId9"/>
    <p:sldId id="266" r:id="rId10"/>
    <p:sldId id="293" r:id="rId11"/>
    <p:sldId id="299" r:id="rId12"/>
    <p:sldId id="300" r:id="rId13"/>
    <p:sldId id="294" r:id="rId14"/>
    <p:sldId id="295" r:id="rId15"/>
    <p:sldId id="297" r:id="rId16"/>
    <p:sldId id="292" r:id="rId17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79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AD798-1CE8-4BD5-89BE-9875BD02DF5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0CF6B-D8D3-4206-8CE2-1210DFBBD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6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5352" y="1272746"/>
            <a:ext cx="11808000" cy="4098273"/>
          </a:xfrm>
          <a:prstGeom prst="rect">
            <a:avLst/>
          </a:prstGeom>
          <a:solidFill>
            <a:srgbClr val="294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75" y="1885765"/>
            <a:ext cx="6847701" cy="8565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503123" y="2818356"/>
            <a:ext cx="9173936" cy="1728243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89" y="5371020"/>
            <a:ext cx="10387913" cy="148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7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51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22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5352" y="1272746"/>
            <a:ext cx="11808000" cy="4098273"/>
          </a:xfrm>
          <a:prstGeom prst="rect">
            <a:avLst/>
          </a:prstGeom>
          <a:solidFill>
            <a:srgbClr val="294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4075" y="1885765"/>
            <a:ext cx="6847701" cy="856540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 smtClean="0"/>
              <a:t> Any questions?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533059" y="2806700"/>
            <a:ext cx="9144000" cy="1739899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89" y="5371020"/>
            <a:ext cx="10387913" cy="148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13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 userDrawn="1"/>
        </p:nvSpPr>
        <p:spPr>
          <a:xfrm>
            <a:off x="1503123" y="3244241"/>
            <a:ext cx="9173936" cy="1226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0" kern="1200" baseline="0">
                <a:solidFill>
                  <a:srgbClr val="294E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294E99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294E99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294E99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294E99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Many</a:t>
            </a:r>
            <a:r>
              <a:rPr lang="en-US" sz="3600" baseline="0" dirty="0" smtClean="0"/>
              <a:t> thanks, any questions?</a:t>
            </a:r>
            <a:endParaRPr lang="en-US" sz="3600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80" y="5353302"/>
            <a:ext cx="10452418" cy="149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546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294E99"/>
                </a:solidFill>
              </a:defRPr>
            </a:lvl1pPr>
            <a:lvl2pPr>
              <a:defRPr baseline="0">
                <a:solidFill>
                  <a:srgbClr val="294E99"/>
                </a:solidFill>
              </a:defRPr>
            </a:lvl2pPr>
            <a:lvl3pPr>
              <a:defRPr baseline="0">
                <a:solidFill>
                  <a:srgbClr val="294E99"/>
                </a:solidFill>
              </a:defRPr>
            </a:lvl3pPr>
            <a:lvl4pPr>
              <a:defRPr baseline="0">
                <a:solidFill>
                  <a:srgbClr val="294E99"/>
                </a:solidFill>
              </a:defRPr>
            </a:lvl4pPr>
            <a:lvl5pPr>
              <a:defRPr baseline="0">
                <a:solidFill>
                  <a:srgbClr val="294E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44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4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3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8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5352" y="1272746"/>
            <a:ext cx="11808000" cy="4098273"/>
          </a:xfrm>
          <a:prstGeom prst="rect">
            <a:avLst/>
          </a:prstGeom>
          <a:solidFill>
            <a:srgbClr val="294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4075" y="1885765"/>
            <a:ext cx="6847701" cy="8565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 Click to edit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533059" y="2806700"/>
            <a:ext cx="9144000" cy="1739899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08" y="5371229"/>
            <a:ext cx="10365687" cy="14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23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80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7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72998" y="210452"/>
            <a:ext cx="11808000" cy="1099364"/>
          </a:xfrm>
          <a:prstGeom prst="rect">
            <a:avLst/>
          </a:prstGeom>
          <a:solidFill>
            <a:srgbClr val="294E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575" y="315698"/>
            <a:ext cx="6847701" cy="856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3D9E-E941-4083-9C9A-8289D95DA863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BC90-E150-4B08-B5EA-EEB39F8D306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783" y="428754"/>
            <a:ext cx="4960959" cy="73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2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rgbClr val="294E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rgbClr val="294E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294E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94E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294E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protectionpartnership.org.uk/covid-19/" TargetMode="External"/><Relationship Id="rId7" Type="http://schemas.openxmlformats.org/officeDocument/2006/relationships/hyperlink" Target="mailto:licensing@Wokingham.gov.uk" TargetMode="External"/><Relationship Id="rId2" Type="http://schemas.openxmlformats.org/officeDocument/2006/relationships/hyperlink" Target="https://www.gov.uk/guidance/working-safely-during-coronavirus-covid-1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hadvice@westberks.gov.uk" TargetMode="External"/><Relationship Id="rId5" Type="http://schemas.openxmlformats.org/officeDocument/2006/relationships/hyperlink" Target="https://twitter.com/PublicPP_UK" TargetMode="External"/><Relationship Id="rId4" Type="http://schemas.openxmlformats.org/officeDocument/2006/relationships/hyperlink" Target="https://www.facebook.com/publicprotectionpartnershipuk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create-coronavirus-qr-poster?fbclid=IwAR0_Ek2X30Ihul-VrUkr5qAhfSp7cD72tamv7zkf1BJWLfYz_GzDBn5Pd4Y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Hospitality Update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w/c 28</a:t>
            </a:r>
            <a:r>
              <a:rPr lang="en-GB" b="1" baseline="30000" dirty="0" smtClean="0"/>
              <a:t>th</a:t>
            </a:r>
            <a:r>
              <a:rPr lang="en-GB" b="1" dirty="0" smtClean="0"/>
              <a:t> September 2020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01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Appropriate Distance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Appropriate distance between tables is defined as:</a:t>
            </a:r>
          </a:p>
          <a:p>
            <a:r>
              <a:rPr lang="en-GB" dirty="0" smtClean="0"/>
              <a:t>At </a:t>
            </a:r>
            <a:r>
              <a:rPr lang="en-GB" dirty="0"/>
              <a:t>least two </a:t>
            </a:r>
            <a:r>
              <a:rPr lang="en-GB" dirty="0" smtClean="0"/>
              <a:t>metres’ </a:t>
            </a:r>
            <a:r>
              <a:rPr lang="en-GB" dirty="0"/>
              <a:t>or </a:t>
            </a:r>
            <a:endParaRPr lang="en-GB" dirty="0" smtClean="0"/>
          </a:p>
          <a:p>
            <a:r>
              <a:rPr lang="en-GB" dirty="0"/>
              <a:t>O</a:t>
            </a:r>
            <a:r>
              <a:rPr lang="en-GB" dirty="0" smtClean="0"/>
              <a:t>ne </a:t>
            </a:r>
            <a:r>
              <a:rPr lang="en-GB" dirty="0"/>
              <a:t>metre if there are barriers or screens between </a:t>
            </a:r>
            <a:r>
              <a:rPr lang="en-GB" dirty="0" smtClean="0"/>
              <a:t>tables, </a:t>
            </a:r>
            <a:r>
              <a:rPr lang="en-GB" dirty="0"/>
              <a:t>or 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ables </a:t>
            </a:r>
            <a:r>
              <a:rPr lang="en-GB" dirty="0"/>
              <a:t>are arranged with back to back seating, or </a:t>
            </a:r>
            <a:endParaRPr lang="en-GB" dirty="0" smtClean="0"/>
          </a:p>
          <a:p>
            <a:r>
              <a:rPr lang="en-GB" dirty="0" smtClean="0"/>
              <a:t>Are otherwise </a:t>
            </a:r>
            <a:r>
              <a:rPr lang="en-GB" dirty="0"/>
              <a:t>arranged to ensure that persons sitting at one table do not face any person sitting at another table at a distance of less than two metres.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549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Further Provisions (25/9)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Relevant businesses must not carry on business between 10pm and 5am except takeaway – either delivery of to someone collection in a vehicle</a:t>
            </a:r>
          </a:p>
          <a:p>
            <a:r>
              <a:rPr lang="en-GB" dirty="0" smtClean="0"/>
              <a:t>Where alcohol is sold may serve food and drink only if person is seated and all reasonable steps taken to ensure person remains seated</a:t>
            </a:r>
          </a:p>
          <a:p>
            <a:r>
              <a:rPr lang="en-GB" dirty="0" smtClean="0"/>
              <a:t>Applies to cinemas, theatres etc. but film, performance started before 10pm can conclude after 10pm</a:t>
            </a:r>
          </a:p>
          <a:p>
            <a:r>
              <a:rPr lang="en-GB" dirty="0" smtClean="0"/>
              <a:t>Staff and customers to wear face coverings unless exempt or when customer is seated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32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Further Provisions (29/9)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n public </a:t>
            </a:r>
            <a:r>
              <a:rPr lang="en-GB" dirty="0"/>
              <a:t>house, café, restaurant or bar (including a bar in a hotel or members’ club</a:t>
            </a:r>
            <a:r>
              <a:rPr lang="en-GB" dirty="0" smtClean="0"/>
              <a:t>):</a:t>
            </a:r>
          </a:p>
          <a:p>
            <a:r>
              <a:rPr lang="en-GB" dirty="0" smtClean="0"/>
              <a:t>No singing in groups of more than six</a:t>
            </a:r>
          </a:p>
          <a:p>
            <a:r>
              <a:rPr lang="en-GB" dirty="0" smtClean="0"/>
              <a:t>No dancing (unless wedding reception and wedded couple or civil partners)</a:t>
            </a:r>
          </a:p>
          <a:p>
            <a:r>
              <a:rPr lang="en-GB" dirty="0" smtClean="0"/>
              <a:t>No music above 85db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Enforcement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Police Officer</a:t>
            </a:r>
          </a:p>
          <a:p>
            <a:r>
              <a:rPr lang="en-GB" dirty="0" smtClean="0"/>
              <a:t>PCSO</a:t>
            </a:r>
          </a:p>
          <a:p>
            <a:r>
              <a:rPr lang="en-GB" dirty="0" smtClean="0"/>
              <a:t>Person designated by Secretary of State</a:t>
            </a:r>
          </a:p>
          <a:p>
            <a:r>
              <a:rPr lang="en-GB" dirty="0" smtClean="0"/>
              <a:t>Local authority officer i.e. trading standards, environmental health or licensing officer</a:t>
            </a:r>
          </a:p>
        </p:txBody>
      </p:sp>
    </p:spTree>
    <p:extLst>
      <p:ext uri="{BB962C8B-B14F-4D97-AF65-F5344CB8AC3E}">
        <p14:creationId xmlns:p14="http://schemas.microsoft.com/office/powerpoint/2010/main" val="11202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Penalties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£1000 FPN first breach (reduced to £500 if paid within 14 days)</a:t>
            </a:r>
          </a:p>
          <a:p>
            <a:r>
              <a:rPr lang="en-GB" dirty="0" smtClean="0"/>
              <a:t>£2000 FPN second breach (no reduction)</a:t>
            </a:r>
          </a:p>
          <a:p>
            <a:r>
              <a:rPr lang="en-GB" dirty="0" smtClean="0"/>
              <a:t>£4000 FPN third breach (no reduction)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Or prosecution with unlimited fine;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Licensed premises could also face licence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6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Further Information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www.gov.uk/guidance/working-safely-during-coronavirus-covid-19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https://publicprotectionpartnership.org.uk/covid-19</a:t>
            </a:r>
            <a:r>
              <a:rPr lang="en-GB" sz="2400" dirty="0" smtClean="0">
                <a:hlinkClick r:id="rId3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Follow us on:</a:t>
            </a:r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https://www.facebook.com/publicprotectionpartnershipuk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>
                <a:hlinkClick r:id="rId5"/>
              </a:rPr>
              <a:t>https://</a:t>
            </a:r>
            <a:r>
              <a:rPr lang="en-GB" sz="2400" dirty="0" smtClean="0">
                <a:hlinkClick r:id="rId5"/>
              </a:rPr>
              <a:t>twitter.com/PublicPP_UK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Email to: </a:t>
            </a:r>
            <a:r>
              <a:rPr lang="en-GB" sz="2400" dirty="0" smtClean="0">
                <a:hlinkClick r:id="rId6"/>
              </a:rPr>
              <a:t>ehadvice@westberks.gov.uk</a:t>
            </a:r>
            <a:r>
              <a:rPr lang="en-GB" sz="2400" dirty="0" smtClean="0"/>
              <a:t> </a:t>
            </a:r>
            <a:r>
              <a:rPr lang="en-GB" sz="2400" smtClean="0"/>
              <a:t>; </a:t>
            </a:r>
            <a:r>
              <a:rPr lang="en-GB" sz="2400" smtClean="0">
                <a:hlinkClick r:id="rId7"/>
              </a:rPr>
              <a:t>licensing@Wokingham.gov.uk</a:t>
            </a:r>
            <a:endParaRPr lang="en-GB" sz="240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Telephone: 01635 – 503242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1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Contact Tracing Rules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From 18</a:t>
            </a:r>
            <a:r>
              <a:rPr lang="en-GB" baseline="30000" dirty="0" smtClean="0"/>
              <a:t>th</a:t>
            </a:r>
            <a:r>
              <a:rPr lang="en-GB" dirty="0" smtClean="0"/>
              <a:t> September a ‘relevant person’:</a:t>
            </a:r>
            <a:endParaRPr lang="en-GB" dirty="0"/>
          </a:p>
          <a:p>
            <a:pPr lvl="0"/>
            <a:r>
              <a:rPr lang="en-GB" dirty="0" smtClean="0"/>
              <a:t>Must legally request contact tracing details;</a:t>
            </a:r>
            <a:endParaRPr lang="en-GB" dirty="0"/>
          </a:p>
          <a:p>
            <a:pPr lvl="0"/>
            <a:r>
              <a:rPr lang="en-GB" dirty="0" smtClean="0"/>
              <a:t>Must securely retain contact tracing details for a period of 21 days beginning with the day the details are provided;</a:t>
            </a:r>
            <a:endParaRPr lang="en-GB" dirty="0"/>
          </a:p>
          <a:p>
            <a:pPr lvl="0"/>
            <a:r>
              <a:rPr lang="en-GB" dirty="0" smtClean="0"/>
              <a:t>Destroy those details as soon as reasonably practicable after the 21 day period;</a:t>
            </a:r>
          </a:p>
          <a:p>
            <a:pPr lvl="0"/>
            <a:r>
              <a:rPr lang="en-GB" dirty="0" smtClean="0"/>
              <a:t>Disclose those details if required to do so by Secretary of State (in reality this is Track and Trace) or Public </a:t>
            </a:r>
            <a:r>
              <a:rPr lang="en-GB" smtClean="0"/>
              <a:t>Health Officer);</a:t>
            </a:r>
            <a:endParaRPr lang="en-GB" dirty="0" smtClean="0"/>
          </a:p>
          <a:p>
            <a:pPr lvl="0"/>
            <a:r>
              <a:rPr lang="en-GB" dirty="0" smtClean="0"/>
              <a:t>Take all reasonable steps to prevent entry where details are refused, incomplete or you have reason to believe they are inaccurate.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4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Contact Tracing Detail Requirements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details required to be taken and retained are as follows:</a:t>
            </a:r>
          </a:p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Telephone Number</a:t>
            </a:r>
          </a:p>
          <a:p>
            <a:pPr lvl="0"/>
            <a:r>
              <a:rPr lang="en-GB" dirty="0"/>
              <a:t>Email Address (when the individual is unable to provide a telephone number)</a:t>
            </a:r>
          </a:p>
          <a:p>
            <a:pPr lvl="0"/>
            <a:r>
              <a:rPr lang="en-GB" dirty="0"/>
              <a:t>Postal Address (when no email address is available a physical address must be provided)</a:t>
            </a:r>
          </a:p>
          <a:p>
            <a:pPr lvl="0"/>
            <a:r>
              <a:rPr lang="en-GB" dirty="0"/>
              <a:t>Date and time entered </a:t>
            </a:r>
            <a:r>
              <a:rPr lang="en-GB" dirty="0" smtClean="0"/>
              <a:t>premises</a:t>
            </a:r>
          </a:p>
          <a:p>
            <a:pPr lvl="0"/>
            <a:r>
              <a:rPr lang="en-GB" dirty="0" smtClean="0"/>
              <a:t>If giving on behalf of a group the number in the group</a:t>
            </a:r>
          </a:p>
          <a:p>
            <a:pPr lvl="0"/>
            <a:r>
              <a:rPr lang="en-GB" dirty="0" smtClean="0"/>
              <a:t>Where likely to only come into contact with one member of staff, volunteer or other person must record details of who they came into contact with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9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Group Requirements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One person can give details on behalf of a group of six (or more if an exemption applies)</a:t>
            </a:r>
          </a:p>
          <a:p>
            <a:r>
              <a:rPr lang="en-GB" dirty="0" smtClean="0"/>
              <a:t>Where it is lawful for a group of more than six to enter then it must be split into sub groups on six or less and one person can give details for the sub-group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1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Who Else Does it Apply to?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Staff</a:t>
            </a:r>
          </a:p>
          <a:p>
            <a:r>
              <a:rPr lang="en-GB" dirty="0" smtClean="0"/>
              <a:t>Contractors or service providers </a:t>
            </a:r>
          </a:p>
          <a:p>
            <a:r>
              <a:rPr lang="en-GB" dirty="0" smtClean="0"/>
              <a:t>Volunteers</a:t>
            </a:r>
          </a:p>
          <a:p>
            <a:r>
              <a:rPr lang="en-GB" dirty="0" smtClean="0"/>
              <a:t>Any other person who is not exempt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Exempt Groups:</a:t>
            </a:r>
          </a:p>
          <a:p>
            <a:r>
              <a:rPr lang="en-GB" dirty="0" smtClean="0"/>
              <a:t>Police / PCSO</a:t>
            </a:r>
          </a:p>
          <a:p>
            <a:r>
              <a:rPr lang="en-GB" dirty="0" smtClean="0"/>
              <a:t>Emergency responder other than police</a:t>
            </a:r>
          </a:p>
          <a:p>
            <a:r>
              <a:rPr lang="en-GB" dirty="0" smtClean="0"/>
              <a:t>Postal and courier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3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QR Code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From 24</a:t>
            </a:r>
            <a:r>
              <a:rPr lang="en-GB" baseline="30000" dirty="0" smtClean="0"/>
              <a:t>th</a:t>
            </a:r>
            <a:r>
              <a:rPr lang="en-GB" dirty="0" smtClean="0"/>
              <a:t> September it is a legal requirement to:</a:t>
            </a:r>
          </a:p>
          <a:p>
            <a:r>
              <a:rPr lang="en-GB" dirty="0" smtClean="0"/>
              <a:t>Display and make available the government QR code on your premises with the aim that anyone who has a smartphone can scan the code as, or immediately after they enter the premises.</a:t>
            </a:r>
          </a:p>
          <a:p>
            <a:r>
              <a:rPr lang="en-GB" dirty="0" smtClean="0"/>
              <a:t>If people scan the code and then other details do not need to be kept</a:t>
            </a:r>
          </a:p>
          <a:p>
            <a:r>
              <a:rPr lang="en-GB" dirty="0" smtClean="0"/>
              <a:t>Any individual person scanning the QR code independently is not treated then as part of a group for group submissions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You must therefore take steps to ensure that they have scanned the code before entry or take details.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4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Obtaining a Government QR Code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QR Code can be obtained at: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https://www.gov.uk/create-coronavirus-qr-poster?fbclid=IwAR0_Ek2X30Ihul-VrUkr5qAhfSp7cD72tamv7zkf1BJWLfYz_GzDBn5Pd4Y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3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Exempt Persons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addition to police, emergency services, postal services etc. the following persons are exempt:</a:t>
            </a:r>
          </a:p>
          <a:p>
            <a:r>
              <a:rPr lang="en-GB" dirty="0" smtClean="0"/>
              <a:t>Children under 16</a:t>
            </a:r>
          </a:p>
          <a:p>
            <a:r>
              <a:rPr lang="en-GB" dirty="0" smtClean="0"/>
              <a:t>Those unable to provide details owning to a physical or mental disability or other reason related to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8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Rule of Six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From 18</a:t>
            </a:r>
            <a:r>
              <a:rPr lang="en-GB" baseline="30000" dirty="0" smtClean="0"/>
              <a:t>th</a:t>
            </a:r>
            <a:r>
              <a:rPr lang="en-GB" dirty="0" smtClean="0"/>
              <a:t> September 2020 pubs, restaurants, cafes etc. must to take all reasonable measures not to:</a:t>
            </a:r>
          </a:p>
          <a:p>
            <a:r>
              <a:rPr lang="en-GB" dirty="0" smtClean="0"/>
              <a:t>Take bookings for groups of more than six unless exemptions apply</a:t>
            </a:r>
          </a:p>
          <a:p>
            <a:r>
              <a:rPr lang="en-GB" dirty="0" smtClean="0"/>
              <a:t>Permit groups of more than six unless exemptions apply</a:t>
            </a:r>
          </a:p>
          <a:p>
            <a:r>
              <a:rPr lang="en-GB" dirty="0" smtClean="0"/>
              <a:t>Permit groups to ‘mingle’</a:t>
            </a:r>
          </a:p>
          <a:p>
            <a:r>
              <a:rPr lang="en-GB" dirty="0" smtClean="0"/>
              <a:t>Ensure that appropriate distance is maintained between tables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706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FDB3A67-0F15-41EB-A1AC-8FDC8BF45DA7}" vid="{375701BD-D1BD-4810-8092-92A650ED07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Powerpoint presentation template</Template>
  <TotalTime>3328</TotalTime>
  <Words>809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Hospitality Update</vt:lpstr>
      <vt:lpstr>Contact Tracing Rules</vt:lpstr>
      <vt:lpstr>Contact Tracing Detail Requirements</vt:lpstr>
      <vt:lpstr>Group Requirements</vt:lpstr>
      <vt:lpstr>Who Else Does it Apply to?</vt:lpstr>
      <vt:lpstr>QR Code</vt:lpstr>
      <vt:lpstr>Obtaining a Government QR Code</vt:lpstr>
      <vt:lpstr>Exempt Persons</vt:lpstr>
      <vt:lpstr>Rule of Six</vt:lpstr>
      <vt:lpstr>Appropriate Distance</vt:lpstr>
      <vt:lpstr>Further Provisions (25/9)</vt:lpstr>
      <vt:lpstr>Further Provisions (29/9)</vt:lpstr>
      <vt:lpstr>Enforcement</vt:lpstr>
      <vt:lpstr>Penalties</vt:lpstr>
      <vt:lpstr>Further Information</vt:lpstr>
      <vt:lpstr>PowerPoint Presentation</vt:lpstr>
    </vt:vector>
  </TitlesOfParts>
  <Company>West Berkshire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CLockwood1</dc:creator>
  <cp:lastModifiedBy>Lisa Norgate-Barnes</cp:lastModifiedBy>
  <cp:revision>41</cp:revision>
  <cp:lastPrinted>2018-03-15T09:14:11Z</cp:lastPrinted>
  <dcterms:created xsi:type="dcterms:W3CDTF">2018-05-25T12:42:05Z</dcterms:created>
  <dcterms:modified xsi:type="dcterms:W3CDTF">2020-09-30T08:52:06Z</dcterms:modified>
</cp:coreProperties>
</file>