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4" r:id="rId3"/>
    <p:sldId id="289" r:id="rId4"/>
    <p:sldId id="285" r:id="rId5"/>
    <p:sldId id="286" r:id="rId6"/>
    <p:sldId id="301" r:id="rId7"/>
    <p:sldId id="288" r:id="rId8"/>
    <p:sldId id="292" r:id="rId9"/>
    <p:sldId id="290" r:id="rId10"/>
    <p:sldId id="291" r:id="rId11"/>
    <p:sldId id="293" r:id="rId12"/>
    <p:sldId id="294" r:id="rId13"/>
    <p:sldId id="297" r:id="rId14"/>
    <p:sldId id="298" r:id="rId15"/>
    <p:sldId id="300" r:id="rId16"/>
    <p:sldId id="271" r:id="rId17"/>
    <p:sldId id="281" r:id="rId18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A400E-0115-49C3-BD69-1C6340300C6D}" v="80" dt="2023-11-07T10:37:36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79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AD798-1CE8-4BD5-89BE-9875BD02DF57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0CF6B-D8D3-4206-8CE2-1210DFBBD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69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E7070-BE2E-43BE-AF59-547D573F5A84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019B-97DF-4883-BF4C-17293C1D7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1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5352" y="1272746"/>
            <a:ext cx="11808000" cy="4098273"/>
          </a:xfrm>
          <a:prstGeom prst="rect">
            <a:avLst/>
          </a:prstGeom>
          <a:solidFill>
            <a:srgbClr val="294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075" y="1885765"/>
            <a:ext cx="6847701" cy="8565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03123" y="2818356"/>
            <a:ext cx="9173936" cy="172824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9" y="5678976"/>
            <a:ext cx="6443472" cy="1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2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5352" y="1272746"/>
            <a:ext cx="11808000" cy="4098273"/>
          </a:xfrm>
          <a:prstGeom prst="rect">
            <a:avLst/>
          </a:prstGeom>
          <a:solidFill>
            <a:srgbClr val="294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4075" y="1885765"/>
            <a:ext cx="6847701" cy="85654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 Any questions?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33059" y="2806700"/>
            <a:ext cx="9144000" cy="1739899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59" y="5842000"/>
            <a:ext cx="6045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1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 userDrawn="1"/>
        </p:nvSpPr>
        <p:spPr>
          <a:xfrm>
            <a:off x="1503123" y="3244241"/>
            <a:ext cx="9173936" cy="1226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Many</a:t>
            </a:r>
            <a:r>
              <a:rPr lang="en-US" sz="3600" baseline="0" dirty="0"/>
              <a:t> thanks, any questions?</a:t>
            </a:r>
            <a:endParaRPr lang="en-US" sz="3600" dirty="0"/>
          </a:p>
          <a:p>
            <a:r>
              <a:rPr lang="en-US" sz="2800" dirty="0"/>
              <a:t>Insert</a:t>
            </a:r>
            <a:r>
              <a:rPr lang="en-US" sz="2800" baseline="0" dirty="0"/>
              <a:t> your c</a:t>
            </a:r>
            <a:r>
              <a:rPr lang="en-US" sz="2800" dirty="0"/>
              <a:t>ontact details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91" y="5673344"/>
            <a:ext cx="6045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294E99"/>
                </a:solidFill>
              </a:defRPr>
            </a:lvl1pPr>
            <a:lvl2pPr>
              <a:defRPr baseline="0">
                <a:solidFill>
                  <a:srgbClr val="294E99"/>
                </a:solidFill>
              </a:defRPr>
            </a:lvl2pPr>
            <a:lvl3pPr>
              <a:defRPr baseline="0">
                <a:solidFill>
                  <a:srgbClr val="294E99"/>
                </a:solidFill>
              </a:defRPr>
            </a:lvl3pPr>
            <a:lvl4pPr>
              <a:defRPr baseline="0">
                <a:solidFill>
                  <a:srgbClr val="294E99"/>
                </a:solidFill>
              </a:defRPr>
            </a:lvl4pPr>
            <a:lvl5pPr>
              <a:defRPr baseline="0">
                <a:solidFill>
                  <a:srgbClr val="294E9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4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3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8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5352" y="1272746"/>
            <a:ext cx="11808000" cy="4098273"/>
          </a:xfrm>
          <a:prstGeom prst="rect">
            <a:avLst/>
          </a:prstGeom>
          <a:solidFill>
            <a:srgbClr val="294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4075" y="1885765"/>
            <a:ext cx="6847701" cy="8565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 Click to edit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33059" y="2806700"/>
            <a:ext cx="9144000" cy="1739899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25" y="5842000"/>
            <a:ext cx="6045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8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2998" y="210452"/>
            <a:ext cx="11808000" cy="1099364"/>
          </a:xfrm>
          <a:prstGeom prst="rect">
            <a:avLst/>
          </a:prstGeom>
          <a:solidFill>
            <a:srgbClr val="294E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575" y="315698"/>
            <a:ext cx="6847701" cy="856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3D9E-E941-4083-9C9A-8289D95DA863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BC90-E150-4B08-B5EA-EEB39F8D306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53" y="442781"/>
            <a:ext cx="4445106" cy="5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94E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94E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94E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94E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94E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Jessica Ryall-Spoor</a:t>
            </a:r>
          </a:p>
          <a:p>
            <a:r>
              <a:rPr lang="en-GB" sz="2800" dirty="0"/>
              <a:t>Senior Officer – Community Protection and Health</a:t>
            </a:r>
          </a:p>
          <a:p>
            <a:r>
              <a:rPr lang="en-GB" sz="2800" dirty="0"/>
              <a:t>Public Protection Partnership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11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C425-E473-E94B-5731-3A850AA5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Illegal Vapes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80816-9545-7779-3317-F1842B28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87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Unregulated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12% nicotine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12,000 ‘puffs’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Can contain other substances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Fire hazard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098" name="Picture 2" descr="Illegal vapes are biggest threat on High Street, say Trading Standards -  BBC News">
            <a:extLst>
              <a:ext uri="{FF2B5EF4-FFF2-40B4-BE49-F238E27FC236}">
                <a16:creationId xmlns:a16="http://schemas.microsoft.com/office/drawing/2014/main" id="{A385701A-76CB-7EC3-D03F-1D2E3A422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37558"/>
            <a:ext cx="4259283" cy="31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2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0D97-D022-DEAF-31FD-11460C36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Vaping and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4D6E1-AEC2-925C-701E-96E027B7E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Don’t contain tobacco or other chemicals found in cigarettes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Contain nicotine which is addictive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Quit aid for smokers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Health risks largely unknown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Asthma suffers can be affected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If you don’t smoke, don’t vape!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If you are under 18 don’t vape!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6" descr="Vaping as a cure for smoking has brought its own ills">
            <a:extLst>
              <a:ext uri="{FF2B5EF4-FFF2-40B4-BE49-F238E27FC236}">
                <a16:creationId xmlns:a16="http://schemas.microsoft.com/office/drawing/2014/main" id="{A1E4D0D9-A34F-BB2B-5326-E2AF8D43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2" y="2517569"/>
            <a:ext cx="3254829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5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446A-AE6E-5F2B-C089-94521CE6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children vape?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E6F55-2167-F642-A899-1B05166DF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9E30-EEDD-BCBA-5018-46869E3D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children vape?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FAA95-AEEF-71C7-3804-A187CB1E66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37156-3635-FFCC-9973-2A790A03F9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To relieve stress or anxiety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Boredom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Just to try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To fit in with 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Addicted to nicotine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D176D1-ED27-F945-BF5F-4615A5B4ED24}"/>
              </a:ext>
            </a:extLst>
          </p:cNvPr>
          <p:cNvSpPr txBox="1">
            <a:spLocks/>
          </p:cNvSpPr>
          <p:nvPr/>
        </p:nvSpPr>
        <p:spPr>
          <a:xfrm>
            <a:off x="3011384" y="21909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2" descr="How dangerous is vaping - and why the concern over young vapers? - BBC News">
            <a:extLst>
              <a:ext uri="{FF2B5EF4-FFF2-40B4-BE49-F238E27FC236}">
                <a16:creationId xmlns:a16="http://schemas.microsoft.com/office/drawing/2014/main" id="{FA056741-8B1D-1B05-62BB-C6C7ACAF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27" y="2042556"/>
            <a:ext cx="4160074" cy="38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0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68D-EF15-5515-A766-B4958C55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could the Government do to prevent children from vaping?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3062F-302A-286B-3346-22A9AC79C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5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DBC1-84F5-B9CE-B31F-7AD399A4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Smoke Free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91E7E-7C33-8C32-01DF-99431946C1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Anyone born after on or after 1</a:t>
            </a:r>
            <a:r>
              <a:rPr lang="en-GB" baseline="30000" dirty="0"/>
              <a:t>st</a:t>
            </a:r>
            <a:r>
              <a:rPr lang="en-GB" dirty="0"/>
              <a:t> January 2009 will never legally be able to smoke or vape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Restriction on flavours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Vapes kept out of sight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Regulate packaging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Restrictions on disposable vapes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Increase tax on vapes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6146" name="Picture 2" descr="Pictured: disposable vapes on sale in a shop in central London. Disposable vapes are set to be completely outlawed in the UK, partly on environmental grounds, with around 844million vaping devices are dumped worldwide each year ¿ the same weight as six Eiffel Towers">
            <a:extLst>
              <a:ext uri="{FF2B5EF4-FFF2-40B4-BE49-F238E27FC236}">
                <a16:creationId xmlns:a16="http://schemas.microsoft.com/office/drawing/2014/main" id="{7E6207E8-0A6A-7D13-CA56-EC835B3D5B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14" y="1947552"/>
            <a:ext cx="4963886" cy="39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0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Vaping and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5 million single use vapes are thrown away each week</a:t>
            </a: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Less than 20% of ‘vapers’ recycle single use vapes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Incorrect disposal can release plastic, electronical and hazardous chemical waste into the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Disposable vapes contain critical materials such as lithium and copper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Amount of lithium and copper discarded in disposable vapes in the UK every year is enough to power nearly 5,000</a:t>
            </a:r>
          </a:p>
          <a:p>
            <a:pPr marL="0" indent="0">
              <a:buNone/>
            </a:pPr>
            <a:r>
              <a:rPr lang="en-GB" dirty="0"/>
              <a:t>   electric vehicles</a:t>
            </a:r>
          </a:p>
        </p:txBody>
      </p:sp>
      <p:pic>
        <p:nvPicPr>
          <p:cNvPr id="4" name="Picture 2" descr="Is it safe to live on a former landfill site? - BBC News">
            <a:extLst>
              <a:ext uri="{FF2B5EF4-FFF2-40B4-BE49-F238E27FC236}">
                <a16:creationId xmlns:a16="http://schemas.microsoft.com/office/drawing/2014/main" id="{D8C35368-3513-3F8D-B415-1FF1A724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92" y="4667003"/>
            <a:ext cx="4247408" cy="21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7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65536" cy="5032375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dirty="0"/>
              <a:t>Many Thanks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/>
              <a:t>Any questions?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My contact details:</a:t>
            </a:r>
          </a:p>
          <a:p>
            <a:pPr marL="0" indent="0" algn="ctr">
              <a:buNone/>
            </a:pPr>
            <a:r>
              <a:rPr lang="en-GB" dirty="0"/>
              <a:t>jessica.ryall-spoor@westberks.gov.uk</a:t>
            </a:r>
          </a:p>
        </p:txBody>
      </p:sp>
    </p:spTree>
    <p:extLst>
      <p:ext uri="{BB962C8B-B14F-4D97-AF65-F5344CB8AC3E}">
        <p14:creationId xmlns:p14="http://schemas.microsoft.com/office/powerpoint/2010/main" val="284075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91A-50A6-D75E-E63D-9B578E09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Vaping through the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6CAF1-AF56-2F53-8039-2CD799F07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25 years ago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Quit aid for smokers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7 years ago, popularity grew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Introduction of single use vapes – colours, flavours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Last 3 years increase in children using vapes – are vapes being marketed at children?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D02354-40EC-A198-20D3-B741B2F7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70" y="1576243"/>
            <a:ext cx="2390775" cy="155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9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21F7-7B72-3AF8-AA44-241B9C33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vapes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7797-C5F9-B068-13FE-9C9B0A4DE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Pod-based devices with single-use plastic cartridge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Contain Lithium Ion batteries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Up to 2 ml of liquid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Up to 20mg (2%) nicotine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Up to 600 ‘puffs’ - equivalent of 30 cigarettes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4" name="Picture 2" descr="12 Best Elf Bar Flavours (Disposable Vapes) UK | Ashtray Blog">
            <a:extLst>
              <a:ext uri="{FF2B5EF4-FFF2-40B4-BE49-F238E27FC236}">
                <a16:creationId xmlns:a16="http://schemas.microsoft.com/office/drawing/2014/main" id="{92FEC70B-FB05-A2E4-FBD1-113AADC9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603283"/>
            <a:ext cx="2884343" cy="31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7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4F6D-805A-033B-3316-0B349EAD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Vapes and the law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18A79F-1402-B909-9EFB-4C1923350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At what age can you legally buy a vape?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What ID can you use?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73D2661-EDEA-AFBD-CEF4-E2BCC67A9882}"/>
              </a:ext>
            </a:extLst>
          </p:cNvPr>
          <p:cNvSpPr txBox="1">
            <a:spLocks/>
          </p:cNvSpPr>
          <p:nvPr/>
        </p:nvSpPr>
        <p:spPr>
          <a:xfrm>
            <a:off x="4421579" y="3313216"/>
            <a:ext cx="4323474" cy="1544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294E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13" name="Picture 2" descr="Illegal Vapes in the UK: Illicit Disposable Vapes">
            <a:extLst>
              <a:ext uri="{FF2B5EF4-FFF2-40B4-BE49-F238E27FC236}">
                <a16:creationId xmlns:a16="http://schemas.microsoft.com/office/drawing/2014/main" id="{D46EDA93-1DC2-374F-DA86-CF44AEDD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29" y="3103039"/>
            <a:ext cx="5012724" cy="24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1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64E2-6D6C-D12B-B46B-304E4DE8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2DD0-5ECA-F2B3-DED8-1B47E1E2F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dirty="0"/>
              <a:t>18 years of 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/>
              <a:t>Proof of 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/>
              <a:t>Driving Licence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/>
              <a:t>Passport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/>
              <a:t>Pass card. Government-approved PASS (Proof of Age Standards Scheme) Accredited</a:t>
            </a:r>
          </a:p>
          <a:p>
            <a:endParaRPr lang="en-GB" dirty="0"/>
          </a:p>
        </p:txBody>
      </p:sp>
      <p:pic>
        <p:nvPicPr>
          <p:cNvPr id="4" name="Picture 4" descr="citizencard">
            <a:extLst>
              <a:ext uri="{FF2B5EF4-FFF2-40B4-BE49-F238E27FC236}">
                <a16:creationId xmlns:a16="http://schemas.microsoft.com/office/drawing/2014/main" id="{DC40C8B9-FC32-B83C-FBB0-67805FC0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68" y="1749425"/>
            <a:ext cx="25606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691342CB-7EE4-8DF1-1520-C44E8875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7" y="1327149"/>
            <a:ext cx="2435225" cy="2524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8593-7ECC-C205-AAFA-25CB4CC3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children get vapes?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FDC50-8386-52B0-6CEF-A5CD65E99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Buy them themselves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Get an older friend to buy them – Proxy selling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Given them by friends/ relatives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Steal them from friends/ relatives</a:t>
            </a:r>
          </a:p>
        </p:txBody>
      </p:sp>
    </p:spTree>
    <p:extLst>
      <p:ext uri="{BB962C8B-B14F-4D97-AF65-F5344CB8AC3E}">
        <p14:creationId xmlns:p14="http://schemas.microsoft.com/office/powerpoint/2010/main" val="71868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77E1-16D5-D6C6-70F2-C190058F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Purchasing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C651D-6260-AF30-2663-0A26C4F5D7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Under 18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Vape seizure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Trading Standards and Police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Retail premises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Investigate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Warning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Education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Prosecution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5" descr="C:\Users\cstevenson\Pictures\Mv2-czBg0_0ewPxR5D1BKlaZv_Za_78Hh4vi8W6-DJw,I5YiLu4gmpR4Vb4nSJ1Tz5hC1PEvfQZZQmjzeDxfDrc.jpg">
            <a:extLst>
              <a:ext uri="{FF2B5EF4-FFF2-40B4-BE49-F238E27FC236}">
                <a16:creationId xmlns:a16="http://schemas.microsoft.com/office/drawing/2014/main" id="{88553348-C0EE-3CCA-540B-751690CCEF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74769"/>
            <a:ext cx="5181600" cy="34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1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A8D8-9D34-3B9A-F8CE-2DCF1EF1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Many Vapes in a Month?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CE033-C659-3D27-750A-9273E322C3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1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FBCEF-DEAC-8F67-014D-28465699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many vapes in a month Facts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C134-F2D1-FCA1-4A67-2F8D6F24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6998855" cy="72858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43 Vapes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£215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25,800 ‘puffs’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1,290 cigarettes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3076" name="Picture 4" descr="Vapes '95% safer' than cigarettes messaging backfired - BBC News">
            <a:extLst>
              <a:ext uri="{FF2B5EF4-FFF2-40B4-BE49-F238E27FC236}">
                <a16:creationId xmlns:a16="http://schemas.microsoft.com/office/drawing/2014/main" id="{BCE23BCD-B80E-CCF7-3055-1393ABAF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28900"/>
            <a:ext cx="4619254" cy="26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621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DB3A67-0F15-41EB-A1AC-8FDC8BF45DA7}" vid="{375701BD-D1BD-4810-8092-92A650ED07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Powerpoint presentation template</Template>
  <TotalTime>243</TotalTime>
  <Words>446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1_Office Theme</vt:lpstr>
      <vt:lpstr>Vaping</vt:lpstr>
      <vt:lpstr>Vaping through the years</vt:lpstr>
      <vt:lpstr>What are vapes </vt:lpstr>
      <vt:lpstr>Vapes and the law</vt:lpstr>
      <vt:lpstr>Answers</vt:lpstr>
      <vt:lpstr>How do children get vapes?</vt:lpstr>
      <vt:lpstr>Test Purchasing</vt:lpstr>
      <vt:lpstr>How Many Vapes in a Month?</vt:lpstr>
      <vt:lpstr>How many vapes in a month Facts </vt:lpstr>
      <vt:lpstr>Illegal Vapes</vt:lpstr>
      <vt:lpstr>Vaping and health </vt:lpstr>
      <vt:lpstr>Why do children vape?</vt:lpstr>
      <vt:lpstr>Why do children vape?</vt:lpstr>
      <vt:lpstr>What could the Government do to prevent children from vaping?</vt:lpstr>
      <vt:lpstr>Smoke Free Generation</vt:lpstr>
      <vt:lpstr>Vaping and the environment</vt:lpstr>
      <vt:lpstr>PowerPoint Presentation</vt:lpstr>
    </vt:vector>
  </TitlesOfParts>
  <Company>West Berkshire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CLockwood1</dc:creator>
  <cp:lastModifiedBy>Jessica Ryall-Spoor</cp:lastModifiedBy>
  <cp:revision>20</cp:revision>
  <cp:lastPrinted>2018-03-15T09:14:11Z</cp:lastPrinted>
  <dcterms:created xsi:type="dcterms:W3CDTF">2018-05-25T12:42:05Z</dcterms:created>
  <dcterms:modified xsi:type="dcterms:W3CDTF">2024-01-18T20:04:52Z</dcterms:modified>
</cp:coreProperties>
</file>